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73" r:id="rId4"/>
    <p:sldId id="274" r:id="rId5"/>
    <p:sldId id="275" r:id="rId6"/>
    <p:sldId id="276" r:id="rId7"/>
    <p:sldId id="277" r:id="rId8"/>
    <p:sldId id="278" r:id="rId9"/>
    <p:sldId id="270" r:id="rId1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7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9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27BCF-15D2-D548-9FD8-58FD9160F476}" type="datetimeFigureOut">
              <a:rPr lang="en-US" smtClean="0"/>
              <a:t>22/12/16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22A97-2FC2-9B4E-B45A-926C23B3A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9989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4.png>
</file>

<file path=ppt/media/image5.jp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94272-E92C-C846-A641-780E56020FA0}" type="datetimeFigureOut">
              <a:rPr lang="en-US" smtClean="0"/>
              <a:t>22/12/16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EDB47-CFE0-724D-8A5B-56F53A960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465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de-D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uk-UA" smtClean="0"/>
              <a:t>‹#›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 smtClean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fld id="{3FA8C6BC-68DF-4D5B-A1B8-9D6BE84E80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Rectangle 5"/>
          <p:cNvSpPr/>
          <p:nvPr userDrawn="1"/>
        </p:nvSpPr>
        <p:spPr>
          <a:xfrm rot="16200000">
            <a:off x="6120172" y="3176972"/>
            <a:ext cx="5544616" cy="57606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Anna Förster, Introduction to Wireless Sensor Networks, 2016 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 smtClean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14350" indent="-514350">
              <a:buClr>
                <a:srgbClr val="3C7704"/>
              </a:buClr>
              <a:buFont typeface="+mj-lt"/>
              <a:buAutoNum type="arabicPeriod"/>
              <a:defRPr/>
            </a:lvl1pPr>
            <a:lvl2pPr marL="971550" indent="-514350">
              <a:buClr>
                <a:srgbClr val="3C7704"/>
              </a:buClr>
              <a:buFont typeface="+mj-lt"/>
              <a:buAutoNum type="arabicPeriod"/>
              <a:defRPr/>
            </a:lvl2pPr>
            <a:lvl3pPr marL="1371600" indent="-457200">
              <a:buClr>
                <a:srgbClr val="3C7704"/>
              </a:buClr>
              <a:buFont typeface="+mj-lt"/>
              <a:buAutoNum type="arabicPeriod"/>
              <a:defRPr/>
            </a:lvl3pPr>
            <a:lvl4pPr marL="1828800" indent="-457200">
              <a:buClr>
                <a:srgbClr val="3C7704"/>
              </a:buClr>
              <a:buFont typeface="+mj-lt"/>
              <a:buAutoNum type="arabicPeriod"/>
              <a:defRPr/>
            </a:lvl4pPr>
            <a:lvl5pPr marL="2286000" indent="-457200">
              <a:buClr>
                <a:srgbClr val="3C7704"/>
              </a:buClr>
              <a:buFont typeface="+mj-lt"/>
              <a:buAutoNum type="arabicPeriod"/>
              <a:defRPr/>
            </a:lvl5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fld id="{3FA8C6BC-68DF-4D5B-A1B8-9D6BE84E80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Rectangle 5"/>
          <p:cNvSpPr/>
          <p:nvPr userDrawn="1"/>
        </p:nvSpPr>
        <p:spPr>
          <a:xfrm rot="16200000">
            <a:off x="6120172" y="3176972"/>
            <a:ext cx="5544616" cy="57606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Anna Förster, Introduction to Wireless Sensor Networks, 2016 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680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fld id="{3FA8C6BC-68DF-4D5B-A1B8-9D6BE84E80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fld id="{3FA8C6BC-68DF-4D5B-A1B8-9D6BE84E80B6}" type="slidenum">
              <a:rPr lang="de-DE" smtClean="0"/>
              <a:pPr/>
              <a:t>‹#›</a:t>
            </a:fld>
            <a:endParaRPr lang="de-DE" dirty="0" smtClean="0"/>
          </a:p>
        </p:txBody>
      </p:sp>
      <p:sp>
        <p:nvSpPr>
          <p:cNvPr id="7" name="Rectangle 6"/>
          <p:cNvSpPr/>
          <p:nvPr userDrawn="1"/>
        </p:nvSpPr>
        <p:spPr>
          <a:xfrm rot="16200000">
            <a:off x="6120172" y="3176972"/>
            <a:ext cx="5544616" cy="57606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Anna Förster, Introduction to Wireless Sensor Networks, 2016 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uk-UA" smtClean="0"/>
              <a:t>‹#›</a:t>
            </a:r>
            <a:endParaRPr lang="de-DE" dirty="0"/>
          </a:p>
        </p:txBody>
      </p:sp>
      <p:sp>
        <p:nvSpPr>
          <p:cNvPr id="5" name="Rectangle 4"/>
          <p:cNvSpPr/>
          <p:nvPr userDrawn="1"/>
        </p:nvSpPr>
        <p:spPr>
          <a:xfrm rot="16200000">
            <a:off x="6120172" y="3176972"/>
            <a:ext cx="5544616" cy="57606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Anna Förster, Introduction to Wireless Sensor Networks, 2016 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31840" y="6304235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uk-UA" smtClean="0"/>
              <a:t>‹#›</a:t>
            </a:r>
            <a:endParaRPr lang="de-DE" dirty="0"/>
          </a:p>
        </p:txBody>
      </p:sp>
      <p:sp>
        <p:nvSpPr>
          <p:cNvPr id="4" name="Rectangle 3"/>
          <p:cNvSpPr/>
          <p:nvPr userDrawn="1"/>
        </p:nvSpPr>
        <p:spPr>
          <a:xfrm rot="16200000">
            <a:off x="6120172" y="3176972"/>
            <a:ext cx="5544616" cy="57606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Anna Förster, Introduction to Wireless Sensor Networks, 2016 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.emf"/><Relationship Id="rId1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0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80728"/>
            <a:ext cx="8229600" cy="5145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de-DE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-108520" y="6165304"/>
            <a:ext cx="2880320" cy="6926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53008" y="6237312"/>
            <a:ext cx="990600" cy="482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259632" y="6309320"/>
            <a:ext cx="1181100" cy="355600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5148064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DD6B2-4EAD-7646-BE25-47CB62D96D2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4" r:id="rId6"/>
    <p:sldLayoutId id="2147483655" r:id="rId7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2"/>
        </a:buBlip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2"/>
        </a:buBlip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Tx/>
        <a:buBlip>
          <a:blip r:embed="rId12"/>
        </a:buBlip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Tx/>
        <a:buBlip>
          <a:blip r:embed="rId12"/>
        </a:buBlip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2"/>
        </a:buBlip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8720" y="620688"/>
            <a:ext cx="6119664" cy="1470025"/>
          </a:xfrm>
        </p:spPr>
        <p:txBody>
          <a:bodyPr/>
          <a:lstStyle/>
          <a:p>
            <a:r>
              <a:rPr lang="de-DE" sz="2400" dirty="0" smtClean="0">
                <a:latin typeface="Arial"/>
                <a:cs typeface="Arial"/>
              </a:rPr>
              <a:t>INTRODUCTION TO </a:t>
            </a:r>
            <a:br>
              <a:rPr lang="de-DE" sz="2400" dirty="0" smtClean="0">
                <a:latin typeface="Arial"/>
                <a:cs typeface="Arial"/>
              </a:rPr>
            </a:br>
            <a:r>
              <a:rPr lang="de-DE" sz="2400" dirty="0" smtClean="0">
                <a:latin typeface="Arial"/>
                <a:cs typeface="Arial"/>
              </a:rPr>
              <a:t>WIRELESS SENSOR NETWORKS</a:t>
            </a:r>
            <a:endParaRPr lang="de-DE" sz="24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592" y="3620616"/>
            <a:ext cx="7416824" cy="1752600"/>
          </a:xfrm>
        </p:spPr>
        <p:txBody>
          <a:bodyPr/>
          <a:lstStyle/>
          <a:p>
            <a:r>
              <a:rPr lang="de-DE" dirty="0" smtClean="0"/>
              <a:t>CHAPTER 1: WHAT ARE </a:t>
            </a:r>
            <a:br>
              <a:rPr lang="de-DE" dirty="0" smtClean="0"/>
            </a:br>
            <a:r>
              <a:rPr lang="de-DE" dirty="0" smtClean="0"/>
              <a:t>WIRELESS SENSOR NETWORKS?</a:t>
            </a:r>
            <a:endParaRPr lang="de-DE" dirty="0"/>
          </a:p>
        </p:txBody>
      </p:sp>
      <p:sp>
        <p:nvSpPr>
          <p:cNvPr id="4" name="TextBox 3"/>
          <p:cNvSpPr txBox="1"/>
          <p:nvPr/>
        </p:nvSpPr>
        <p:spPr>
          <a:xfrm>
            <a:off x="3419872" y="4653136"/>
            <a:ext cx="23358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Anna Förster</a:t>
            </a:r>
            <a:endParaRPr lang="en-US" sz="3200" dirty="0"/>
          </a:p>
        </p:txBody>
      </p:sp>
      <p:pic>
        <p:nvPicPr>
          <p:cNvPr id="5" name="Picture 4" descr="111899351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052736"/>
            <a:ext cx="1534115" cy="2311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Wireless Sensor Networks</a:t>
            </a:r>
          </a:p>
          <a:p>
            <a:pPr marL="514350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Sample Applications Around the World</a:t>
            </a:r>
          </a:p>
          <a:p>
            <a:pPr marL="514350" indent="-514350">
              <a:buClr>
                <a:srgbClr val="3C7704"/>
              </a:buClr>
              <a:buFont typeface="+mj-lt"/>
              <a:buAutoNum type="arabicPeriod"/>
            </a:pPr>
            <a:r>
              <a:rPr lang="en-US" dirty="0" smtClean="0"/>
              <a:t>Types of Wireless Sensor Networks</a:t>
            </a:r>
          </a:p>
        </p:txBody>
      </p:sp>
    </p:spTree>
    <p:extLst>
      <p:ext uri="{BB962C8B-B14F-4D97-AF65-F5344CB8AC3E}">
        <p14:creationId xmlns:p14="http://schemas.microsoft.com/office/powerpoint/2010/main" val="3090923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TYPICAL WIRELESS SENSOR NETWORK</a:t>
            </a:r>
            <a:endParaRPr lang="en-US" sz="3200" dirty="0"/>
          </a:p>
        </p:txBody>
      </p:sp>
      <p:pic>
        <p:nvPicPr>
          <p:cNvPr id="4" name="Content Placeholder 3" descr="wsn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41" t="-552" r="-1203" b="153"/>
          <a:stretch/>
        </p:blipFill>
        <p:spPr>
          <a:xfrm>
            <a:off x="683568" y="908720"/>
            <a:ext cx="7832879" cy="5093132"/>
          </a:xfrm>
        </p:spPr>
      </p:pic>
    </p:spTree>
    <p:extLst>
      <p:ext uri="{BB962C8B-B14F-4D97-AF65-F5344CB8AC3E}">
        <p14:creationId xmlns:p14="http://schemas.microsoft.com/office/powerpoint/2010/main" val="858344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WIRELESS SENSOR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7787208" cy="478539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The resources of individual nodes are highly limited</a:t>
            </a:r>
          </a:p>
          <a:p>
            <a:r>
              <a:rPr lang="en-US" sz="2800" dirty="0" smtClean="0"/>
              <a:t>Wireless links are spontaneous and not planned</a:t>
            </a:r>
          </a:p>
          <a:p>
            <a:r>
              <a:rPr lang="en-US" sz="2800" dirty="0" smtClean="0"/>
              <a:t>The network senses some phenomenon and needs to transfer the data to an external user</a:t>
            </a:r>
          </a:p>
          <a:p>
            <a:r>
              <a:rPr lang="en-US" sz="2800" b="1" dirty="0" smtClean="0"/>
              <a:t>The main functionalities of a sensor node are </a:t>
            </a:r>
            <a:r>
              <a:rPr lang="en-US" sz="2800" b="1" i="1" dirty="0" smtClean="0">
                <a:solidFill>
                  <a:srgbClr val="008000"/>
                </a:solidFill>
              </a:rPr>
              <a:t>sensing</a:t>
            </a:r>
            <a:r>
              <a:rPr lang="en-US" sz="2800" b="1" dirty="0" smtClean="0">
                <a:solidFill>
                  <a:srgbClr val="008000"/>
                </a:solidFill>
              </a:rPr>
              <a:t> </a:t>
            </a:r>
            <a:r>
              <a:rPr lang="en-US" sz="2800" b="1" dirty="0" smtClean="0"/>
              <a:t>and </a:t>
            </a:r>
            <a:r>
              <a:rPr lang="en-US" sz="2800" b="1" i="1" dirty="0" smtClean="0">
                <a:solidFill>
                  <a:srgbClr val="008000"/>
                </a:solidFill>
              </a:rPr>
              <a:t>sending</a:t>
            </a:r>
            <a:endParaRPr lang="en-US" sz="2800" b="1" i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593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APPLICATION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980729"/>
            <a:ext cx="8435280" cy="72007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Vineyard monitoring (</a:t>
            </a:r>
            <a:r>
              <a:rPr lang="en-US" dirty="0" err="1" smtClean="0"/>
              <a:t>SmartVineyard</a:t>
            </a:r>
            <a:r>
              <a:rPr lang="en-US" dirty="0" smtClean="0"/>
              <a:t> Solutions, Hungary)</a:t>
            </a:r>
            <a:endParaRPr lang="en-US" dirty="0"/>
          </a:p>
        </p:txBody>
      </p:sp>
      <p:pic>
        <p:nvPicPr>
          <p:cNvPr id="4" name="Picture 3" descr="vineyard-new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556792"/>
            <a:ext cx="6228184" cy="440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820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APPLICATION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980729"/>
            <a:ext cx="8435280" cy="72007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Bridge Monitoring (</a:t>
            </a:r>
            <a:r>
              <a:rPr lang="en-US" dirty="0" err="1"/>
              <a:t>Charilaos</a:t>
            </a:r>
            <a:r>
              <a:rPr lang="en-US" dirty="0"/>
              <a:t> </a:t>
            </a:r>
            <a:r>
              <a:rPr lang="en-US" dirty="0" err="1" smtClean="0"/>
              <a:t>Trikoupis</a:t>
            </a:r>
            <a:r>
              <a:rPr lang="en-US" dirty="0" smtClean="0"/>
              <a:t>, Greece)</a:t>
            </a:r>
            <a:endParaRPr lang="en-US" dirty="0"/>
          </a:p>
        </p:txBody>
      </p:sp>
      <p:pic>
        <p:nvPicPr>
          <p:cNvPr id="5" name="Picture 4" descr="brid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700808"/>
            <a:ext cx="6102753" cy="41929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68144" y="5877272"/>
            <a:ext cx="1630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Guillaume </a:t>
            </a:r>
            <a:r>
              <a:rPr lang="en-US" sz="1200" i="1" dirty="0" err="1" smtClean="0"/>
              <a:t>Piolle</a:t>
            </a:r>
            <a:r>
              <a:rPr lang="en-US" sz="1200" i="1" dirty="0" smtClean="0"/>
              <a:t>, Flickr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952523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APPLICATION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980729"/>
            <a:ext cx="8435280" cy="72007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Animal Monitoring and Virtual Fences (CSIRO, Australia)</a:t>
            </a:r>
            <a:endParaRPr lang="en-US" dirty="0"/>
          </a:p>
        </p:txBody>
      </p:sp>
      <p:pic>
        <p:nvPicPr>
          <p:cNvPr id="4" name="Picture 3" descr="catt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844824"/>
            <a:ext cx="4880709" cy="367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63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TYPES OF SENSOR NETWORKS</a:t>
            </a:r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483768" y="836712"/>
            <a:ext cx="3629406" cy="1608593"/>
          </a:xfrm>
          <a:prstGeom prst="ellipse">
            <a:avLst/>
          </a:prstGeom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Wireless Sensor Networks</a:t>
            </a:r>
            <a:endParaRPr lang="en-US" sz="2800" dirty="0"/>
          </a:p>
        </p:txBody>
      </p:sp>
      <p:sp>
        <p:nvSpPr>
          <p:cNvPr id="5" name="Oval 4"/>
          <p:cNvSpPr/>
          <p:nvPr/>
        </p:nvSpPr>
        <p:spPr>
          <a:xfrm>
            <a:off x="107504" y="1772816"/>
            <a:ext cx="3629406" cy="1608593"/>
          </a:xfrm>
          <a:prstGeom prst="ellipse">
            <a:avLst/>
          </a:prstGeom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Cyber Physical Systems</a:t>
            </a:r>
            <a:endParaRPr lang="en-US" sz="2800" dirty="0"/>
          </a:p>
        </p:txBody>
      </p:sp>
      <p:sp>
        <p:nvSpPr>
          <p:cNvPr id="6" name="Oval 5"/>
          <p:cNvSpPr/>
          <p:nvPr/>
        </p:nvSpPr>
        <p:spPr>
          <a:xfrm>
            <a:off x="4932040" y="1700808"/>
            <a:ext cx="3629406" cy="1608593"/>
          </a:xfrm>
          <a:prstGeom prst="ellipse">
            <a:avLst/>
          </a:prstGeom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Body Sensor Networks</a:t>
            </a:r>
            <a:endParaRPr lang="en-US" sz="2800" dirty="0"/>
          </a:p>
        </p:txBody>
      </p:sp>
      <p:sp>
        <p:nvSpPr>
          <p:cNvPr id="7" name="Oval 6"/>
          <p:cNvSpPr/>
          <p:nvPr/>
        </p:nvSpPr>
        <p:spPr>
          <a:xfrm>
            <a:off x="35496" y="4437112"/>
            <a:ext cx="3341374" cy="1608593"/>
          </a:xfrm>
          <a:prstGeom prst="ellipse">
            <a:avLst/>
          </a:prstGeom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Participatory Sensing</a:t>
            </a:r>
            <a:endParaRPr lang="en-US" sz="2800" dirty="0"/>
          </a:p>
        </p:txBody>
      </p:sp>
      <p:sp>
        <p:nvSpPr>
          <p:cNvPr id="8" name="Oval 7"/>
          <p:cNvSpPr/>
          <p:nvPr/>
        </p:nvSpPr>
        <p:spPr>
          <a:xfrm>
            <a:off x="2699792" y="4437112"/>
            <a:ext cx="3485390" cy="1608593"/>
          </a:xfrm>
          <a:prstGeom prst="ellipse">
            <a:avLst/>
          </a:prstGeom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Collaborative Sensing</a:t>
            </a:r>
            <a:endParaRPr lang="en-US" sz="2800" dirty="0"/>
          </a:p>
        </p:txBody>
      </p:sp>
      <p:sp>
        <p:nvSpPr>
          <p:cNvPr id="9" name="Oval 8"/>
          <p:cNvSpPr/>
          <p:nvPr/>
        </p:nvSpPr>
        <p:spPr>
          <a:xfrm>
            <a:off x="5436096" y="4437112"/>
            <a:ext cx="3485390" cy="1608593"/>
          </a:xfrm>
          <a:prstGeom prst="ellipse">
            <a:avLst/>
          </a:prstGeom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Crowdsourcing</a:t>
            </a:r>
            <a:endParaRPr lang="en-US" sz="2800" dirty="0"/>
          </a:p>
        </p:txBody>
      </p:sp>
      <p:sp>
        <p:nvSpPr>
          <p:cNvPr id="10" name="Oval 9"/>
          <p:cNvSpPr/>
          <p:nvPr/>
        </p:nvSpPr>
        <p:spPr>
          <a:xfrm>
            <a:off x="2454762" y="2564904"/>
            <a:ext cx="3629406" cy="1608593"/>
          </a:xfrm>
          <a:prstGeom prst="ellipse">
            <a:avLst/>
          </a:prstGeom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Internet of Things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8772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980728"/>
            <a:ext cx="8507288" cy="5145435"/>
          </a:xfrm>
        </p:spPr>
        <p:txBody>
          <a:bodyPr>
            <a:noAutofit/>
          </a:bodyPr>
          <a:lstStyle/>
          <a:p>
            <a:r>
              <a:rPr lang="en-US" sz="2800" dirty="0" smtClean="0"/>
              <a:t>Sensor networks consist of few to thousands of nodes</a:t>
            </a:r>
          </a:p>
          <a:p>
            <a:r>
              <a:rPr lang="en-US" sz="2800" dirty="0" smtClean="0"/>
              <a:t>Nodes are low-cost and small-size</a:t>
            </a:r>
          </a:p>
          <a:p>
            <a:r>
              <a:rPr lang="en-US" sz="2800" dirty="0" smtClean="0"/>
              <a:t>Sensor network design is tightly coupled to the application it serves</a:t>
            </a:r>
          </a:p>
          <a:p>
            <a:r>
              <a:rPr lang="en-US" sz="2800" dirty="0" smtClean="0"/>
              <a:t>Main challenges:</a:t>
            </a:r>
          </a:p>
          <a:p>
            <a:pPr lvl="1"/>
            <a:r>
              <a:rPr lang="en-US" sz="2400" dirty="0" smtClean="0"/>
              <a:t>Sensing</a:t>
            </a:r>
          </a:p>
          <a:p>
            <a:pPr lvl="1"/>
            <a:r>
              <a:rPr lang="en-US" sz="2400" dirty="0" smtClean="0"/>
              <a:t>Communication</a:t>
            </a:r>
          </a:p>
          <a:p>
            <a:pPr lvl="1"/>
            <a:r>
              <a:rPr lang="en-US" sz="2400" dirty="0" smtClean="0"/>
              <a:t>Energy-efficiency</a:t>
            </a:r>
          </a:p>
          <a:p>
            <a:pPr lvl="1"/>
            <a:r>
              <a:rPr lang="en-US" sz="2400" dirty="0" smtClean="0"/>
              <a:t>Installation</a:t>
            </a:r>
          </a:p>
        </p:txBody>
      </p:sp>
    </p:spTree>
    <p:extLst>
      <p:ext uri="{BB962C8B-B14F-4D97-AF65-F5344CB8AC3E}">
        <p14:creationId xmlns:p14="http://schemas.microsoft.com/office/powerpoint/2010/main" val="2416872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theme/theme1.xml><?xml version="1.0" encoding="utf-8"?>
<a:theme xmlns:a="http://schemas.openxmlformats.org/drawingml/2006/main" name="comnets_ppt_theme_grue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comnets_ppt_theme_gruen.potx</Template>
  <TotalTime>3379</TotalTime>
  <Words>176</Words>
  <Application>Microsoft Macintosh PowerPoint</Application>
  <PresentationFormat>On-screen Show (4:3)</PresentationFormat>
  <Paragraphs>37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comnets_ppt_theme_gruen</vt:lpstr>
      <vt:lpstr>INTRODUCTION TO  WIRELESS SENSOR NETWORKS</vt:lpstr>
      <vt:lpstr>OVERVIEW</vt:lpstr>
      <vt:lpstr>TYPICAL WIRELESS SENSOR NETWORK</vt:lpstr>
      <vt:lpstr>WIRELESS SENSOR NETWORK</vt:lpstr>
      <vt:lpstr>SAMPLE APPLICATION (1)</vt:lpstr>
      <vt:lpstr>SAMPLE APPLICATION (2)</vt:lpstr>
      <vt:lpstr>SAMPLE APPLICATION (3)</vt:lpstr>
      <vt:lpstr>TYPES OF SENSOR NETWORKS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Sarah</dc:creator>
  <cp:lastModifiedBy>Anna Förster</cp:lastModifiedBy>
  <cp:revision>95</cp:revision>
  <dcterms:created xsi:type="dcterms:W3CDTF">2015-07-16T14:19:04Z</dcterms:created>
  <dcterms:modified xsi:type="dcterms:W3CDTF">2016-12-22T19:35:07Z</dcterms:modified>
</cp:coreProperties>
</file>

<file path=docProps/thumbnail.jpeg>
</file>